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84" r:id="rId5"/>
    <p:sldId id="259" r:id="rId6"/>
    <p:sldId id="286" r:id="rId7"/>
    <p:sldId id="277" r:id="rId8"/>
    <p:sldId id="260" r:id="rId9"/>
    <p:sldId id="291" r:id="rId10"/>
    <p:sldId id="288" r:id="rId11"/>
    <p:sldId id="289" r:id="rId12"/>
    <p:sldId id="282" r:id="rId13"/>
    <p:sldId id="278" r:id="rId14"/>
    <p:sldId id="279" r:id="rId15"/>
    <p:sldId id="290" r:id="rId16"/>
    <p:sldId id="280" r:id="rId17"/>
    <p:sldId id="285" r:id="rId18"/>
    <p:sldId id="263" r:id="rId19"/>
    <p:sldId id="264" r:id="rId20"/>
    <p:sldId id="266" r:id="rId21"/>
    <p:sldId id="267" r:id="rId22"/>
    <p:sldId id="276" r:id="rId23"/>
    <p:sldId id="270" r:id="rId24"/>
    <p:sldId id="271" r:id="rId25"/>
    <p:sldId id="272" r:id="rId26"/>
    <p:sldId id="273" r:id="rId27"/>
    <p:sldId id="275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  <a:srgbClr val="990000"/>
    <a:srgbClr val="000099"/>
    <a:srgbClr val="660066"/>
    <a:srgbClr val="000000"/>
    <a:srgbClr val="008000"/>
    <a:srgbClr val="009900"/>
    <a:srgbClr val="99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7" autoAdjust="0"/>
  </p:normalViewPr>
  <p:slideViewPr>
    <p:cSldViewPr>
      <p:cViewPr varScale="1">
        <p:scale>
          <a:sx n="102" d="100"/>
          <a:sy n="102" d="100"/>
        </p:scale>
        <p:origin x="-1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5B35C2EB-133F-4F83-8AE7-283277E66DC9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190943-2CAE-44A5-BED6-F60537ADA4C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312633D-AB75-4AFD-99CA-310F69043A9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16B0362-24E5-4E8D-9FD9-F0D81EBD74C4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ACC2FD-4B13-4052-825C-C534963F4B7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DD7931-458A-4E70-A8F3-C83015E8D65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94E8BDD-CE25-47D2-830D-CD9F6D26B82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39CF370-9745-4B54-AA79-6E5B5CEE060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59AB9B-6CF3-4F84-B6CF-0DD38FD85A84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B62A56B-F9EE-40AA-9667-8C4B8C05DB7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3B246FD-0740-4F35-8531-EF15F8CC99F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B62638B-77D0-4D2E-9F2F-1A83395791D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419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8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E3FB5548-AB69-4569-B542-367C9F44CF5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rosto.lutsk.ua/files/images/fon%20lend%2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50.radikal.ru/i127/0905/43/1f511b726607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gerbeaud.net/2012/04/insecticide-biologique-bt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img_url=http://agroklub.com.ua/files/products/%20(7).200x200.jpg?74bb0c6af449cc613b092720bcf6ffa4&amp;iorient=&amp;ih=&amp;nojs=1&amp;icolor=&amp;site=&amp;text=%D0%B1%D0%BE%D0%B2%D0%B5%D1%80%D0%B8%D0%BD&amp;iw=&amp;wp=&amp;pos=7&amp;recent=&amp;type=&amp;isize=&amp;rpt=simage&amp;itype=" TargetMode="Externa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f.ru/Attachment.aspx?Id=10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4.photosight.ru/1a8/2777388_large.jpe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Картинка 7 из 258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0000" contrast="-70000"/>
          </a:blip>
          <a:srcRect l="7130" t="1903" r="6404" b="2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681913" cy="3232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bg1"/>
                </a:solidFill>
              </a:rPr>
              <a:t>Лекция </a:t>
            </a:r>
            <a:r>
              <a:rPr lang="ru-RU" sz="4000" dirty="0" smtClean="0">
                <a:solidFill>
                  <a:schemeClr val="bg1"/>
                </a:solidFill>
              </a:rPr>
              <a:t>8. </a:t>
            </a:r>
            <a:r>
              <a:rPr lang="ru-RU" sz="4000" dirty="0">
                <a:solidFill>
                  <a:schemeClr val="bg1"/>
                </a:solidFill>
              </a:rPr>
              <a:t>РЕГЛАМЕНТИРОВАНИЕ СОДЕРЖАНИЯ И МЕРЫ СНИЖЕНИЯ ДЕЙСТВИЯ </a:t>
            </a:r>
            <a:r>
              <a:rPr lang="ru-RU" sz="4000" dirty="0" smtClean="0">
                <a:solidFill>
                  <a:schemeClr val="bg1"/>
                </a:solidFill>
              </a:rPr>
              <a:t>ТОКСИКАНТОВ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5" name="Picture 7" descr="i?id=45643930-20-7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44000"/>
                    </a14:imgEffect>
                    <a14:imgEffect>
                      <a14:saturation sat="33000"/>
                    </a14:imgEffect>
                    <a14:imgEffect>
                      <a14:brightnessContrast bright="31000" contras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Rot="1" noChangeArrowheads="1"/>
          </p:cNvSpPr>
          <p:nvPr/>
        </p:nvSpPr>
        <p:spPr bwMode="auto">
          <a:xfrm>
            <a:off x="438150" y="260350"/>
            <a:ext cx="8229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4000" dirty="0">
                <a:solidFill>
                  <a:schemeClr val="bg1"/>
                </a:solidFill>
              </a:rPr>
              <a:t>Нормативы качества природных вод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04800" y="1219200"/>
            <a:ext cx="5638800" cy="2308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Предельно допустимая концентрация в воде водоема хозяйственно-питьевого и культурно-бытового водопользования (</a:t>
            </a:r>
            <a:r>
              <a:rPr lang="ru-RU" altLang="ru-RU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ПДКв</a:t>
            </a: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концентрация вредного вещества в воде, которая не должна оказывать прямого или косвенного влияния на организм человека в течение всей его жизни и на здоровье последующих поколений и не должна ухудшать гигиенические условия водопользования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124200" y="3962400"/>
            <a:ext cx="5410200" cy="17541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Предельно допустимая концентрация в воде водоема, используемого для </a:t>
            </a:r>
            <a:r>
              <a:rPr lang="ru-RU" altLang="ru-RU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рыбохозяйственных</a:t>
            </a: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целей (</a:t>
            </a:r>
            <a:r>
              <a:rPr lang="ru-RU" altLang="ru-RU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ПДКрх</a:t>
            </a: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alt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–  это концентрация вредного вещества в воде, которая не должна оказывать вредного влияния на популяции рыб, в первую очередь, промысловых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7" descr="Картинка 1 из 11547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4081" t="5327" r="3776" b="4544"/>
          <a:stretch/>
        </p:blipFill>
        <p:spPr bwMode="auto">
          <a:xfrm>
            <a:off x="-8722" y="134482"/>
            <a:ext cx="917448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Rot="1" noChangeArrowheads="1"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4000" dirty="0">
                <a:solidFill>
                  <a:schemeClr val="bg1"/>
                </a:solidFill>
              </a:rPr>
              <a:t>Нормативы качества почв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62000" y="1143000"/>
            <a:ext cx="7772400" cy="7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i="1" dirty="0"/>
              <a:t>Предельно допустимая концентрация химического вещества в почве</a:t>
            </a:r>
            <a:r>
              <a:rPr lang="ru-RU" altLang="ru-RU" dirty="0"/>
              <a:t> – комплексный показатель безвредного для человека содержания химических веществ в почве 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97159" y="3356992"/>
            <a:ext cx="7990656" cy="2585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/>
              <a:t>Лимитирующие показатели вредности (ЛПВ) веществ в почве:   </a:t>
            </a:r>
          </a:p>
          <a:p>
            <a:pPr>
              <a:defRPr/>
            </a:pPr>
            <a:r>
              <a:rPr lang="ru-RU" altLang="ru-RU" b="1" dirty="0"/>
              <a:t>1. </a:t>
            </a:r>
            <a:r>
              <a:rPr lang="ru-RU" altLang="ru-RU" b="1" u="sng" dirty="0" err="1"/>
              <a:t>Транслокационный</a:t>
            </a:r>
            <a:r>
              <a:rPr lang="ru-RU" altLang="ru-RU" b="1" dirty="0"/>
              <a:t> (характеризует переход вещества из почвы в растение); </a:t>
            </a:r>
          </a:p>
          <a:p>
            <a:pPr>
              <a:defRPr/>
            </a:pPr>
            <a:r>
              <a:rPr lang="ru-RU" altLang="ru-RU" b="1" dirty="0"/>
              <a:t>2. </a:t>
            </a:r>
            <a:r>
              <a:rPr lang="ru-RU" altLang="ru-RU" b="1" u="sng" dirty="0"/>
              <a:t>Миграционный водный</a:t>
            </a:r>
            <a:r>
              <a:rPr lang="ru-RU" altLang="ru-RU" b="1" dirty="0"/>
              <a:t> (характеризует способность перехода вещества из почвы в грунтовые воды и </a:t>
            </a:r>
            <a:r>
              <a:rPr lang="ru-RU" altLang="ru-RU" b="1" dirty="0" err="1"/>
              <a:t>водоисточники</a:t>
            </a:r>
            <a:r>
              <a:rPr lang="ru-RU" altLang="ru-RU" b="1" dirty="0"/>
              <a:t>); </a:t>
            </a:r>
          </a:p>
          <a:p>
            <a:pPr>
              <a:defRPr/>
            </a:pPr>
            <a:r>
              <a:rPr lang="ru-RU" altLang="ru-RU" b="1" dirty="0"/>
              <a:t>3. </a:t>
            </a:r>
            <a:r>
              <a:rPr lang="ru-RU" altLang="ru-RU" b="1" u="sng" dirty="0"/>
              <a:t>Миграционный воздушный </a:t>
            </a:r>
            <a:r>
              <a:rPr lang="ru-RU" altLang="ru-RU" b="1" dirty="0"/>
              <a:t>(характеризует переход вещества из почвы в атмосферный воздух); </a:t>
            </a:r>
          </a:p>
          <a:p>
            <a:pPr>
              <a:defRPr/>
            </a:pPr>
            <a:r>
              <a:rPr lang="ru-RU" altLang="ru-RU" b="1" dirty="0"/>
              <a:t>4. </a:t>
            </a:r>
            <a:r>
              <a:rPr lang="ru-RU" altLang="ru-RU" b="1" u="sng" dirty="0" err="1"/>
              <a:t>Общесанитарный</a:t>
            </a:r>
            <a:r>
              <a:rPr lang="ru-RU" altLang="ru-RU" b="1" u="sng" dirty="0"/>
              <a:t> </a:t>
            </a:r>
            <a:r>
              <a:rPr lang="ru-RU" altLang="ru-RU" b="1" dirty="0"/>
              <a:t>(характеризует влияние  загрязняющего вещества на </a:t>
            </a:r>
            <a:r>
              <a:rPr lang="ru-RU" altLang="ru-RU" b="1" dirty="0" err="1"/>
              <a:t>самоочищающую</a:t>
            </a:r>
            <a:r>
              <a:rPr lang="ru-RU" altLang="ru-RU" b="1" dirty="0"/>
              <a:t> способность почвы и ее биологическую активность)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93062" cy="19002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Санитарно-гигиеническое нормирование предусматривает обоснование пороговых концентраций вещества по 6 показателям: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565400"/>
            <a:ext cx="83534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органолептическому (изменение запаха, привкуса, пищевой ценности фитотест - растения, а также запаха атмосферного воздуха, вкуса, цвета и запаха воды);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общесанитарному (влияние на процессы самоочищения почвы);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фитоаккумуляционному (транслокационному);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водно-миграционному;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воздушно-миграционному;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санитарно-токсикологическому.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497887" cy="4103687"/>
          </a:xfrm>
          <a:solidFill>
            <a:srgbClr val="FFFFFF">
              <a:alpha val="61961"/>
            </a:srgbClr>
          </a:solidFill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dirty="0" smtClean="0"/>
              <a:t>	Санитарно-гигиеническое нормирование охватывает все среды, различные пути поступления вредных веществ в организм, хотя редко отражает комбинированное действие (одновременное или последовательное действие нескольких веществ при одном и том же пути поступления) и не учитывает эффектов комплексного (поступление вредных веществ в организм различными путями и с различными средами – с воздухом, водой, пищей, через кожные покровы) и сочетанного воздействия всего многообразия физических, химических и биологических факторов окружающей среды. 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95288" y="4149725"/>
            <a:ext cx="8497887" cy="1798638"/>
          </a:xfrm>
          <a:prstGeom prst="rect">
            <a:avLst/>
          </a:prstGeom>
          <a:solidFill>
            <a:srgbClr val="FFFFFF">
              <a:alpha val="58039"/>
            </a:srgbClr>
          </a:solidFill>
          <a:ln w="25400">
            <a:solidFill>
              <a:srgbClr val="80008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dirty="0">
                <a:solidFill>
                  <a:schemeClr val="hlink"/>
                </a:solidFill>
              </a:rPr>
              <a:t>	</a:t>
            </a:r>
            <a:r>
              <a:rPr kumimoji="0" lang="ru-RU" sz="2400" dirty="0">
                <a:solidFill>
                  <a:srgbClr val="660066"/>
                </a:solidFill>
              </a:rPr>
              <a:t>Для веществ, о действии которых не накоплено достаточной информации, могут устанавливаться </a:t>
            </a:r>
            <a:r>
              <a:rPr kumimoji="0" lang="ru-RU" sz="2400" b="1" dirty="0">
                <a:solidFill>
                  <a:srgbClr val="660066"/>
                </a:solidFill>
              </a:rPr>
              <a:t>временно допустимые концентрации (ВДК)</a:t>
            </a:r>
            <a:r>
              <a:rPr kumimoji="0" lang="ru-RU" sz="2400" dirty="0">
                <a:solidFill>
                  <a:srgbClr val="660066"/>
                </a:solidFill>
              </a:rPr>
              <a:t> – полученные расчетным путем нормативы, рекомендованные для использования сроком на 2–3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569325" cy="352901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800" smtClean="0"/>
              <a:t>	</a:t>
            </a:r>
            <a:r>
              <a:rPr lang="ru-RU" smtClean="0"/>
              <a:t>Санитарно-гигиенические и экологические нормативы определяют качество окружающей среды по отношению к здоровью человека и состоянию экосистем, но не указывают на источник воздействия и не регулируют его деятельность. Требования, предъявляемые собственно к источникам воздействия, отражают научно-технические нормативы.</a:t>
            </a:r>
            <a:r>
              <a:rPr lang="ru-RU" sz="2800" smtClean="0"/>
              <a:t> 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2413" y="3860800"/>
            <a:ext cx="8569325" cy="23034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К таковым относятся </a:t>
            </a:r>
            <a:r>
              <a:rPr kumimoji="0" lang="ru-RU" sz="2800" b="1">
                <a:solidFill>
                  <a:srgbClr val="660066"/>
                </a:solidFill>
              </a:rPr>
              <a:t>нормативы выбросов и сбросов вредных веществ (ПДВ и ПДС)</a:t>
            </a:r>
            <a:r>
              <a:rPr kumimoji="0" lang="ru-RU" sz="2800">
                <a:solidFill>
                  <a:srgbClr val="660066"/>
                </a:solidFill>
              </a:rPr>
              <a:t>, а также </a:t>
            </a:r>
            <a:r>
              <a:rPr kumimoji="0" lang="ru-RU" sz="2800" b="1">
                <a:solidFill>
                  <a:srgbClr val="660066"/>
                </a:solidFill>
              </a:rPr>
              <a:t>технологические, строительные, градостроительные нормы и правила</a:t>
            </a:r>
            <a:r>
              <a:rPr kumimoji="0" lang="ru-RU" sz="2800">
                <a:solidFill>
                  <a:srgbClr val="660066"/>
                </a:solidFill>
              </a:rPr>
              <a:t>, содержащие требования по охране окружающей природной среды</a:t>
            </a:r>
            <a:r>
              <a:rPr kumimoji="0" lang="ru-RU" sz="3600">
                <a:solidFill>
                  <a:srgbClr val="66006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i="1" u="sng" dirty="0">
                <a:solidFill>
                  <a:srgbClr val="000099"/>
                </a:solidFill>
              </a:rPr>
              <a:t>ПРОИЗВОДСТВЕННО-ХОЗЯЙСТВЕННЫЕ   НОРМАТИВЫ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04269"/>
            <a:ext cx="2808312" cy="17287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Нормативы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altLang="ru-RU" sz="2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сбросов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altLang="ru-RU" sz="2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вредных веществ в водные объекты (НДС, НДВВ</a:t>
            </a:r>
            <a:r>
              <a:rPr lang="ru-RU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08104" y="2204269"/>
            <a:ext cx="2951162" cy="17287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Нормативы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образования 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размещения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отходов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627784" y="4518620"/>
            <a:ext cx="3959225" cy="1790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Нормативы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выбросов вредных </a:t>
            </a: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веществ в атмосферный </a:t>
            </a:r>
            <a:r>
              <a:rPr lang="ru-RU" alt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воздух </a:t>
            </a:r>
            <a:endParaRPr lang="ru-RU" altLang="ru-RU" sz="2400" b="1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n-lt"/>
                <a:cs typeface="+mn-cs"/>
              </a:rPr>
              <a:t>(ПДВ)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4414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000099"/>
                </a:solidFill>
              </a:rPr>
              <a:t>Научно-техническое нормирование предполагает введение ограничений деятельности хозяйственных объектов в отношении загрязнения окружающей среды.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17475" y="1844675"/>
            <a:ext cx="9036050" cy="4608513"/>
          </a:xfrm>
          <a:solidFill>
            <a:srgbClr val="FFFFFF">
              <a:alpha val="52157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dirty="0" smtClean="0">
                <a:solidFill>
                  <a:srgbClr val="990000"/>
                </a:solidFill>
              </a:rPr>
              <a:t>От предприятий требуется не собственно обеспечение тех или иных ПДК, а соблюдение пределов выбросов и сбросов вредных веществ, установленных для объекта в целом или для конкретных источников, входящих в его состав. Зафиксированное превышение величин ПДК в окружающей среде само по себе не является нарушением со стороны предприятия, хотя, как правило, служит сигналом невыполнения установленных научно-технических нормативов (или свидетельством необходимости их пересмотра).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179388" y="115888"/>
            <a:ext cx="8713787" cy="6481762"/>
          </a:xfrm>
          <a:prstGeom prst="rect">
            <a:avLst/>
          </a:prstGeom>
          <a:solidFill>
            <a:srgbClr val="FFFFFF">
              <a:alpha val="65098"/>
            </a:srgbClr>
          </a:solidFill>
          <a:ln w="19050">
            <a:solidFill>
              <a:srgbClr val="80008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latin typeface="+mn-lt"/>
              </a:rPr>
              <a:t>	</a:t>
            </a:r>
            <a:r>
              <a:rPr kumimoji="0" lang="ru-RU" sz="2400" dirty="0">
                <a:solidFill>
                  <a:srgbClr val="990000"/>
                </a:solidFill>
                <a:latin typeface="+mn-lt"/>
              </a:rPr>
              <a:t>Сегодня нормирование загрязняющих веществ в природных биогеоценозах базируется на </a:t>
            </a:r>
            <a:r>
              <a:rPr kumimoji="0" lang="ru-RU" sz="2400" u="sng" dirty="0">
                <a:solidFill>
                  <a:srgbClr val="990000"/>
                </a:solidFill>
                <a:latin typeface="+mn-lt"/>
              </a:rPr>
              <a:t>санитарно-гигиенических принципах и нормах, т.е. на приоритетности защиты прежде всего человека.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dirty="0">
                <a:solidFill>
                  <a:srgbClr val="C00000"/>
                </a:solidFill>
                <a:latin typeface="+mn-lt"/>
              </a:rPr>
              <a:t>	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dirty="0" smtClean="0">
                <a:latin typeface="+mn-lt"/>
              </a:rPr>
              <a:t>	Из </a:t>
            </a:r>
            <a:r>
              <a:rPr kumimoji="0" lang="ru-RU" sz="2400" dirty="0">
                <a:latin typeface="+mn-lt"/>
              </a:rPr>
              <a:t>этих принципов исходят гигиенисты при установлении ПДК различных веществ в природных средах и продуктах питания. Этот принцип ориентации на обеспечение безопасности человека отражает наше антропоцентрическое мировоззрение и, как правило, оправдан.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86750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i="1"/>
              <a:t>3. Схема оценки почв сельскохозяйственного назначения как пример нормирования поллютантов</a:t>
            </a:r>
            <a:endParaRPr lang="ru-RU"/>
          </a:p>
        </p:txBody>
      </p:sp>
      <p:sp>
        <p:nvSpPr>
          <p:cNvPr id="15374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773238"/>
            <a:ext cx="7772400" cy="1800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При загрязнении почвы несколькими химическими элементами (веществами) оценка опасности загрязнения проводится по величине суммарного показателя Z</a:t>
            </a:r>
            <a:r>
              <a:rPr lang="ru-RU" sz="2800" baseline="-25000" smtClean="0"/>
              <a:t>c</a:t>
            </a:r>
            <a:r>
              <a:rPr lang="ru-RU" sz="2800" smtClean="0"/>
              <a:t> по формуле:</a:t>
            </a:r>
          </a:p>
        </p:txBody>
      </p:sp>
      <p:sp>
        <p:nvSpPr>
          <p:cNvPr id="15375" name="Rectangle 5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2843213" y="3808413"/>
          <a:ext cx="36734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Формула" r:id="rId3" imgW="1244600" imgH="431800" progId="Equation.3">
                  <p:embed/>
                </p:oleObj>
              </mc:Choice>
              <mc:Fallback>
                <p:oleObj name="Формула" r:id="rId3" imgW="12446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808413"/>
                        <a:ext cx="3673475" cy="1276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6"/>
          <p:cNvSpPr>
            <a:spLocks noChangeArrowheads="1"/>
          </p:cNvSpPr>
          <p:nvPr/>
        </p:nvSpPr>
        <p:spPr bwMode="auto">
          <a:xfrm>
            <a:off x="366713" y="5189538"/>
            <a:ext cx="8526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5940425" algn="l"/>
              </a:tabLst>
            </a:pPr>
            <a:r>
              <a:rPr kumimoji="0" lang="ru-RU" sz="2400">
                <a:latin typeface="Tahoma" pitchFamily="34" charset="0"/>
              </a:rPr>
              <a:t>где </a:t>
            </a:r>
            <a:r>
              <a:rPr kumimoji="0" lang="en-US" sz="2400">
                <a:latin typeface="Tahoma" pitchFamily="34" charset="0"/>
              </a:rPr>
              <a:t>n</a:t>
            </a:r>
            <a:r>
              <a:rPr kumimoji="0" lang="ru-RU" sz="2400">
                <a:latin typeface="Tahoma" pitchFamily="34" charset="0"/>
              </a:rPr>
              <a:t> - число определяемых ингредиентов, </a:t>
            </a:r>
          </a:p>
          <a:p>
            <a:pPr algn="just">
              <a:tabLst>
                <a:tab pos="5940425" algn="l"/>
              </a:tabLst>
            </a:pPr>
            <a:r>
              <a:rPr kumimoji="0" lang="ru-RU" sz="2400">
                <a:latin typeface="Tahoma" pitchFamily="34" charset="0"/>
              </a:rPr>
              <a:t>     Кс - коэффициент концентрации элемента (вещества), </a:t>
            </a:r>
          </a:p>
          <a:p>
            <a:pPr algn="just">
              <a:tabLst>
                <a:tab pos="5940425" algn="l"/>
              </a:tabLst>
            </a:pPr>
            <a:r>
              <a:rPr kumimoji="0" lang="ru-RU" sz="2400">
                <a:latin typeface="Tahoma" pitchFamily="34" charset="0"/>
              </a:rPr>
              <a:t>     определяемый отношением его содержания в </a:t>
            </a:r>
          </a:p>
          <a:p>
            <a:pPr algn="just">
              <a:tabLst>
                <a:tab pos="5940425" algn="l"/>
              </a:tabLst>
            </a:pPr>
            <a:r>
              <a:rPr kumimoji="0" lang="ru-RU" sz="2400">
                <a:latin typeface="Tahoma" pitchFamily="34" charset="0"/>
              </a:rPr>
              <a:t>     загрязненной почве к фоновому.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53350" cy="19002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chemeClr val="tx1"/>
                </a:solidFill>
              </a:rPr>
              <a:t>При величине суммарного показателя </a:t>
            </a:r>
            <a:r>
              <a:rPr lang="en-US" sz="3200" b="1">
                <a:solidFill>
                  <a:schemeClr val="tx1"/>
                </a:solidFill>
              </a:rPr>
              <a:t>Z</a:t>
            </a:r>
            <a:r>
              <a:rPr lang="en-US" sz="3200" b="1" baseline="-25000">
                <a:solidFill>
                  <a:schemeClr val="tx1"/>
                </a:solidFill>
              </a:rPr>
              <a:t>c</a:t>
            </a:r>
            <a:r>
              <a:rPr lang="en-US" sz="3200" b="1">
                <a:solidFill>
                  <a:schemeClr val="tx1"/>
                </a:solidFill>
              </a:rPr>
              <a:t> </a:t>
            </a:r>
            <a:r>
              <a:rPr lang="ru-RU" sz="3200" b="1">
                <a:solidFill>
                  <a:schemeClr val="tx1"/>
                </a:solidFill>
              </a:rPr>
              <a:t>менее 16 почва относится к </a:t>
            </a:r>
            <a:r>
              <a:rPr lang="en-US" sz="3200" b="1">
                <a:solidFill>
                  <a:schemeClr val="tx1"/>
                </a:solidFill>
              </a:rPr>
              <a:t>I </a:t>
            </a:r>
            <a:r>
              <a:rPr lang="ru-RU" sz="3200" b="1">
                <a:solidFill>
                  <a:schemeClr val="tx1"/>
                </a:solidFill>
              </a:rPr>
              <a:t>категории загрязнения.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2924175"/>
            <a:ext cx="7772400" cy="3171825"/>
          </a:xfrm>
        </p:spPr>
        <p:txBody>
          <a:bodyPr/>
          <a:lstStyle/>
          <a:p>
            <a:pPr eaLnBrk="1" hangingPunct="1"/>
            <a:r>
              <a:rPr lang="ru-RU" smtClean="0"/>
              <a:t>16-32 - ко </a:t>
            </a:r>
            <a:r>
              <a:rPr lang="en-US" smtClean="0"/>
              <a:t>II </a:t>
            </a:r>
            <a:r>
              <a:rPr lang="ru-RU" smtClean="0"/>
              <a:t>категории;</a:t>
            </a:r>
          </a:p>
          <a:p>
            <a:pPr eaLnBrk="1" hangingPunct="1"/>
            <a:r>
              <a:rPr lang="ru-RU" smtClean="0"/>
              <a:t>32-128 - к </a:t>
            </a:r>
            <a:r>
              <a:rPr lang="en-US" smtClean="0"/>
              <a:t>III </a:t>
            </a:r>
            <a:r>
              <a:rPr lang="ru-RU" smtClean="0"/>
              <a:t>категории;</a:t>
            </a:r>
          </a:p>
          <a:p>
            <a:pPr eaLnBrk="1" hangingPunct="1"/>
            <a:r>
              <a:rPr lang="ru-RU" smtClean="0"/>
              <a:t>более 128 - к </a:t>
            </a:r>
            <a:r>
              <a:rPr lang="en-US" smtClean="0"/>
              <a:t>IV </a:t>
            </a:r>
            <a:r>
              <a:rPr lang="ru-RU" smtClean="0"/>
              <a:t>категории.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543800" cy="3603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Вопросы:</a:t>
            </a:r>
            <a:r>
              <a:rPr lang="ru-RU" sz="4000" dirty="0"/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047038" cy="46910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Регламентирование содержания токсикантов.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Виды нормирования (санитарно-гигиеническое нормирование).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Схема оценки почв сельскохозяйственного назначения как пример нормирования токсикантов.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/>
              <a:t>Таблица  - Принципиальная схема оценки почв </a:t>
            </a:r>
            <a:r>
              <a:rPr lang="ru-RU" sz="2000" dirty="0" smtClean="0"/>
              <a:t>с.-х. </a:t>
            </a:r>
            <a:r>
              <a:rPr lang="ru-RU" sz="2000" dirty="0"/>
              <a:t>использования по степени загрязнения химическими веществами</a:t>
            </a:r>
          </a:p>
        </p:txBody>
      </p:sp>
      <p:graphicFrame>
        <p:nvGraphicFramePr>
          <p:cNvPr id="19530" name="Group 74"/>
          <p:cNvGraphicFramePr>
            <a:graphicFrameLocks noGrp="1"/>
          </p:cNvGraphicFramePr>
          <p:nvPr>
            <p:ph type="tbl" idx="1"/>
          </p:nvPr>
        </p:nvGraphicFramePr>
        <p:xfrm>
          <a:off x="0" y="1196975"/>
          <a:ext cx="9144000" cy="5661026"/>
        </p:xfrm>
        <a:graphic>
          <a:graphicData uri="http://schemas.openxmlformats.org/drawingml/2006/table">
            <a:tbl>
              <a:tblPr/>
              <a:tblGrid>
                <a:gridCol w="1549400"/>
                <a:gridCol w="2119313"/>
                <a:gridCol w="1989137"/>
                <a:gridCol w="3486150"/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Категория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почв по степени загрязнения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Характеристика загрязненности почв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Возможное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использование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почв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Необходимые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мероприятия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 Допустимое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загрязнение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Содержание химических     веществ в почвах      превышает фоновое, но не выше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ПДК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Использование   под любые культуры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Снижение уровня воздействия источников   загрязнения   почв.   Осуществление мероприятий по снижению доступности токсикантов для растений (известкование, внесение удобрений и т.п.)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2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 Умеренно-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опасное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загрязнение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Содержание      химических    веществ в почвах      превышает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ПДК при лимитирующем  общесанитарном,  миграционном водном и миграционном воздушном показателе вредности, но ниже ПДК по транслокационному    показателю    (переход   в растения)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Использование   под  любые культуры при условии      контроля качества сельскохозяйственных  растений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Мероприятия, аналогичные категории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При наличии веществ с лимитирующим  миграционным   водным или миграционным воздушным показателями проводится контроль за содержанием этих веществ в зоне дыхания с/х рабочих, в поверхностных и подземных водах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188913"/>
            <a:ext cx="8080375" cy="1952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800"/>
              <a:t>Продолжение таблицы</a:t>
            </a:r>
          </a:p>
        </p:txBody>
      </p:sp>
      <p:graphicFrame>
        <p:nvGraphicFramePr>
          <p:cNvPr id="20569" name="Group 89"/>
          <p:cNvGraphicFramePr>
            <a:graphicFrameLocks noGrp="1"/>
          </p:cNvGraphicFramePr>
          <p:nvPr>
            <p:ph type="tbl" idx="1"/>
          </p:nvPr>
        </p:nvGraphicFramePr>
        <p:xfrm>
          <a:off x="0" y="620713"/>
          <a:ext cx="9144000" cy="5100638"/>
        </p:xfrm>
        <a:graphic>
          <a:graphicData uri="http://schemas.openxmlformats.org/drawingml/2006/table">
            <a:tbl>
              <a:tblPr/>
              <a:tblGrid>
                <a:gridCol w="1549400"/>
                <a:gridCol w="2117725"/>
                <a:gridCol w="1990725"/>
                <a:gridCol w="3486150"/>
              </a:tblGrid>
              <a:tr h="367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3. Высоко-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опасное загрязнение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Содержание      химических  веществ в почвах      превышает ПДК при лимитирующем   транслокационном показателе вредности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Использование   под технические культуры без получения из них продуктов питания и кормов, в которых возможно содержание   химических  веществ   выше ПДК.  Использование под с/х культуры ограничено с учетом   исключения растений - концентраторов химических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веществ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Кроме мероприятий, указанных для категории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, обязательный контроль за содержанием токсикантов в растениях,   используемых  в  качестве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продуктов  питания  и  кормов.   Ограничение использования зеленой массы на корм скоту с учетом исключения растений-концентраторов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химических веществ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4. Чрезвычайно-опасное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Содержание      химических веществ в почвах превышает ПДК по всем показателям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Исключение из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сельскохозяйственного использования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Мероприятия по снижению уровня загрязнения  и  связыванию  токсикантов в почвах. Контроль за содержанием токсикантов в зоне дыхания с/х рабочих, в поверхностных и подземных водах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59" name="Rectangle 64"/>
          <p:cNvSpPr>
            <a:spLocks noChangeArrowheads="1"/>
          </p:cNvSpPr>
          <p:nvPr/>
        </p:nvSpPr>
        <p:spPr bwMode="auto">
          <a:xfrm>
            <a:off x="34925" y="6021388"/>
            <a:ext cx="8964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600" i="1"/>
              <a:t>Примечание: </a:t>
            </a:r>
            <a:r>
              <a:rPr kumimoji="0" lang="ru-RU" sz="1600"/>
              <a:t>Лимитирующим показателем вредности является наименьшее из обоснованных уровней содержание вещества, принимаемое за ПДК и  отражающее наиболее уязвимый путь воздействия данного токсиканта.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omic Sans MS" pitchFamily="66" charset="0"/>
              </a:rPr>
              <a:t>И еще………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2420938"/>
            <a:ext cx="8080375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Снижению количества </a:t>
            </a:r>
            <a:r>
              <a:rPr lang="ru-RU" dirty="0" err="1" smtClean="0">
                <a:latin typeface="Comic Sans MS" pitchFamily="66" charset="0"/>
              </a:rPr>
              <a:t>токсикантов</a:t>
            </a:r>
            <a:r>
              <a:rPr lang="ru-RU" dirty="0" smtClean="0">
                <a:latin typeface="Comic Sans MS" pitchFamily="66" charset="0"/>
              </a:rPr>
              <a:t> способствует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1531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Грамотное использование средств химизации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Влияние различных факторов на урожайность культуры (%):</a:t>
            </a:r>
          </a:p>
          <a:p>
            <a:pPr marL="0" indent="0" eaLnBrk="1" hangingPunct="1"/>
            <a:r>
              <a:rPr lang="ru-RU" sz="2800" smtClean="0"/>
              <a:t> удобрения - 41; </a:t>
            </a:r>
          </a:p>
          <a:p>
            <a:pPr marL="0" indent="0" eaLnBrk="1" hangingPunct="1"/>
            <a:r>
              <a:rPr lang="ru-RU" sz="2800" smtClean="0"/>
              <a:t> гербициды - 15-20; </a:t>
            </a:r>
          </a:p>
          <a:p>
            <a:pPr marL="0" indent="0" eaLnBrk="1" hangingPunct="1"/>
            <a:r>
              <a:rPr lang="ru-RU" sz="2800" smtClean="0"/>
              <a:t> благоприятная почва 5; </a:t>
            </a:r>
          </a:p>
          <a:p>
            <a:pPr marL="0" indent="0" eaLnBrk="1" hangingPunct="1"/>
            <a:r>
              <a:rPr lang="ru-RU" sz="2800" smtClean="0"/>
              <a:t> гибридные семена - 8; </a:t>
            </a:r>
          </a:p>
          <a:p>
            <a:pPr marL="0" indent="0" eaLnBrk="1" hangingPunct="1"/>
            <a:r>
              <a:rPr lang="ru-RU" sz="2800" smtClean="0"/>
              <a:t> ирригация - 5; </a:t>
            </a:r>
          </a:p>
          <a:p>
            <a:pPr marL="0" indent="0" eaLnBrk="1" hangingPunct="1"/>
            <a:r>
              <a:rPr lang="ru-RU" sz="2800" smtClean="0"/>
              <a:t> прочие- 11-16.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33375"/>
            <a:ext cx="8080375" cy="6556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/>
              <a:t>Экотоксикологическая роль органического вещества</a:t>
            </a:r>
          </a:p>
        </p:txBody>
      </p:sp>
      <p:sp>
        <p:nvSpPr>
          <p:cNvPr id="38914" name="Oval 4"/>
          <p:cNvSpPr>
            <a:spLocks noChangeArrowheads="1"/>
          </p:cNvSpPr>
          <p:nvPr/>
        </p:nvSpPr>
        <p:spPr bwMode="auto">
          <a:xfrm>
            <a:off x="3059113" y="2924175"/>
            <a:ext cx="2952750" cy="1584325"/>
          </a:xfrm>
          <a:prstGeom prst="ellipse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18900000" scaled="1"/>
          </a:gradFill>
          <a:ln w="76200" cmpd="tri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b="1">
                <a:solidFill>
                  <a:schemeClr val="bg1"/>
                </a:solidFill>
                <a:latin typeface="Tahoma" pitchFamily="34" charset="0"/>
              </a:rPr>
              <a:t>Органическое </a:t>
            </a:r>
          </a:p>
          <a:p>
            <a:pPr algn="ctr"/>
            <a:r>
              <a:rPr kumimoji="0" lang="ru-RU" b="1">
                <a:solidFill>
                  <a:schemeClr val="bg1"/>
                </a:solidFill>
                <a:latin typeface="Tahoma" pitchFamily="34" charset="0"/>
              </a:rPr>
              <a:t>вещество почвы</a:t>
            </a:r>
          </a:p>
        </p:txBody>
      </p:sp>
      <p:sp>
        <p:nvSpPr>
          <p:cNvPr id="38915" name="Oval 5"/>
          <p:cNvSpPr>
            <a:spLocks noChangeArrowheads="1"/>
          </p:cNvSpPr>
          <p:nvPr/>
        </p:nvSpPr>
        <p:spPr bwMode="auto">
          <a:xfrm>
            <a:off x="5940425" y="2205038"/>
            <a:ext cx="3097213" cy="1223962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Улучшает пищевой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режим  почвы (т.е. повышает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устойчивость растений)</a:t>
            </a:r>
          </a:p>
        </p:txBody>
      </p:sp>
      <p:sp>
        <p:nvSpPr>
          <p:cNvPr id="38916" name="Oval 6"/>
          <p:cNvSpPr>
            <a:spLocks noChangeArrowheads="1"/>
          </p:cNvSpPr>
          <p:nvPr/>
        </p:nvSpPr>
        <p:spPr bwMode="auto">
          <a:xfrm>
            <a:off x="179388" y="2852738"/>
            <a:ext cx="2736850" cy="1008062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Активизирует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почвенную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микробиоту</a:t>
            </a:r>
          </a:p>
        </p:txBody>
      </p:sp>
      <p:sp>
        <p:nvSpPr>
          <p:cNvPr id="38917" name="Oval 7"/>
          <p:cNvSpPr>
            <a:spLocks noChangeArrowheads="1"/>
          </p:cNvSpPr>
          <p:nvPr/>
        </p:nvSpPr>
        <p:spPr bwMode="auto">
          <a:xfrm>
            <a:off x="6227763" y="4005263"/>
            <a:ext cx="2736850" cy="792162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Улучшает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структуру почвы</a:t>
            </a:r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3132138" y="1628775"/>
            <a:ext cx="2736850" cy="792163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Деградация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ксенобиотиков </a:t>
            </a:r>
          </a:p>
        </p:txBody>
      </p:sp>
      <p:sp>
        <p:nvSpPr>
          <p:cNvPr id="38919" name="Oval 9"/>
          <p:cNvSpPr>
            <a:spLocks noChangeArrowheads="1"/>
          </p:cNvSpPr>
          <p:nvPr/>
        </p:nvSpPr>
        <p:spPr bwMode="auto">
          <a:xfrm>
            <a:off x="107950" y="1628775"/>
            <a:ext cx="2736850" cy="792163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Связывает ТМ</a:t>
            </a:r>
          </a:p>
        </p:txBody>
      </p:sp>
      <p:sp>
        <p:nvSpPr>
          <p:cNvPr id="38920" name="Oval 10"/>
          <p:cNvSpPr>
            <a:spLocks noChangeArrowheads="1"/>
          </p:cNvSpPr>
          <p:nvPr/>
        </p:nvSpPr>
        <p:spPr bwMode="auto">
          <a:xfrm>
            <a:off x="6084888" y="5373688"/>
            <a:ext cx="2881312" cy="863600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Усиливает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прогреваемость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ahoma" pitchFamily="34" charset="0"/>
              </a:rPr>
              <a:t> почвы</a:t>
            </a:r>
          </a:p>
        </p:txBody>
      </p:sp>
      <p:sp>
        <p:nvSpPr>
          <p:cNvPr id="38921" name="Oval 11"/>
          <p:cNvSpPr>
            <a:spLocks noChangeArrowheads="1"/>
          </p:cNvSpPr>
          <p:nvPr/>
        </p:nvSpPr>
        <p:spPr bwMode="auto">
          <a:xfrm>
            <a:off x="2987675" y="5084763"/>
            <a:ext cx="3025775" cy="1439862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Увеличивает биологически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активные вещества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(фитосанитарная защита)</a:t>
            </a:r>
          </a:p>
        </p:txBody>
      </p:sp>
      <p:sp>
        <p:nvSpPr>
          <p:cNvPr id="38922" name="Oval 12"/>
          <p:cNvSpPr>
            <a:spLocks noChangeArrowheads="1"/>
          </p:cNvSpPr>
          <p:nvPr/>
        </p:nvSpPr>
        <p:spPr bwMode="auto">
          <a:xfrm>
            <a:off x="0" y="4508500"/>
            <a:ext cx="2951163" cy="1511300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Оздоравливает структуру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микробного ценоза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(препятствует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микотоксиновому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  <a:latin typeface="Tahoma" pitchFamily="34" charset="0"/>
              </a:rPr>
              <a:t>загрязнению)</a:t>
            </a:r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 flipV="1">
            <a:off x="5940425" y="3213100"/>
            <a:ext cx="287338" cy="144463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 flipV="1">
            <a:off x="4500563" y="4508500"/>
            <a:ext cx="0" cy="576263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 flipV="1">
            <a:off x="2555875" y="4221163"/>
            <a:ext cx="863600" cy="504825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2771775" y="2205038"/>
            <a:ext cx="863600" cy="863600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>
            <a:off x="2916238" y="3357563"/>
            <a:ext cx="215900" cy="71437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5724525" y="4221163"/>
            <a:ext cx="1008063" cy="1223962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V="1">
            <a:off x="4572000" y="2420938"/>
            <a:ext cx="0" cy="431800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>
            <a:off x="6011863" y="3789363"/>
            <a:ext cx="792162" cy="287337"/>
          </a:xfrm>
          <a:prstGeom prst="line">
            <a:avLst/>
          </a:prstGeom>
          <a:noFill/>
          <a:ln w="50800">
            <a:pattFill prst="sphere">
              <a:fgClr>
                <a:srgbClr val="008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080375" cy="8270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Внедрение </a:t>
            </a:r>
            <a:r>
              <a:rPr lang="ru-RU" sz="2800" dirty="0"/>
              <a:t>достижений биотехнологии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975"/>
            <a:ext cx="3168600" cy="482441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100" u="sng" dirty="0"/>
              <a:t>Биотехнологические методы </a:t>
            </a:r>
            <a:r>
              <a:rPr lang="ru-RU" sz="2100" dirty="0"/>
              <a:t>традиционно используются в сельском хозяйстве для повышения плодородия почв, борьбы с вредителями и возбудителями болезней культурных растений и животных, приготовления продовольственных продуктов, их консервирования и улучшения питательных свойств. </a:t>
            </a:r>
            <a:endParaRPr lang="ru-RU" sz="2100" b="1" i="1" dirty="0" smtClean="0"/>
          </a:p>
        </p:txBody>
      </p:sp>
      <p:pic>
        <p:nvPicPr>
          <p:cNvPr id="39939" name="Picture 4" descr="маклея каллус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52513"/>
            <a:ext cx="969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маклея побеги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6011863" y="1125538"/>
            <a:ext cx="10001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маклея раст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700213"/>
            <a:ext cx="96678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маклея 2"/>
          <p:cNvPicPr>
            <a:picLocks noChangeAspect="1" noChangeArrowheads="1"/>
          </p:cNvPicPr>
          <p:nvPr/>
        </p:nvPicPr>
        <p:blipFill>
          <a:blip r:embed="rId5"/>
          <a:srcRect t="13477"/>
          <a:stretch>
            <a:fillRect/>
          </a:stretch>
        </p:blipFill>
        <p:spPr bwMode="auto">
          <a:xfrm>
            <a:off x="8101013" y="3716338"/>
            <a:ext cx="931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300663"/>
            <a:ext cx="1600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untitled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3860800"/>
            <a:ext cx="14636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5580063" y="2060575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7092950" y="2420938"/>
            <a:ext cx="287338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 flipH="1" flipV="1">
            <a:off x="5508625" y="5949950"/>
            <a:ext cx="6477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 flipH="1">
            <a:off x="8172450" y="5876925"/>
            <a:ext cx="3603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7956550" y="350043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6983412" cy="63357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На основе различных типов </a:t>
            </a:r>
            <a:r>
              <a:rPr lang="en-US" smtClean="0"/>
              <a:t>Bacillus thuringiensis </a:t>
            </a:r>
            <a:r>
              <a:rPr lang="ru-RU" smtClean="0"/>
              <a:t>выпускаются следующие препараты:</a:t>
            </a:r>
          </a:p>
          <a:p>
            <a:pPr marL="0" indent="0" eaLnBrk="1" hangingPunct="1"/>
            <a:r>
              <a:rPr lang="ru-RU" smtClean="0"/>
              <a:t> Энтобактерин – против листогрызущих и чешуекрылых на овощах и плодовых культурах;</a:t>
            </a:r>
          </a:p>
          <a:p>
            <a:pPr marL="0" indent="0" eaLnBrk="1" hangingPunct="1"/>
            <a:r>
              <a:rPr lang="ru-RU" smtClean="0"/>
              <a:t> Дендобациллин – против колорадского жука на картофеле, а также против различных вредителей.</a:t>
            </a:r>
          </a:p>
          <a:p>
            <a:pPr marL="0" indent="0" eaLnBrk="1" hangingPunct="1"/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Среди грибных препаратов известен </a:t>
            </a:r>
            <a:r>
              <a:rPr lang="ru-RU" sz="2800" b="1" smtClean="0"/>
              <a:t>боверин.</a:t>
            </a:r>
          </a:p>
        </p:txBody>
      </p:sp>
      <p:pic>
        <p:nvPicPr>
          <p:cNvPr id="40962" name="Picture 5" descr="i?id=90889912-50-72"/>
          <p:cNvPicPr>
            <a:picLocks noChangeAspect="1" noChangeArrowheads="1"/>
          </p:cNvPicPr>
          <p:nvPr/>
        </p:nvPicPr>
        <p:blipFill>
          <a:blip r:embed="rId2"/>
          <a:srcRect r="35670"/>
          <a:stretch>
            <a:fillRect/>
          </a:stretch>
        </p:blipFill>
        <p:spPr bwMode="auto">
          <a:xfrm>
            <a:off x="8148638" y="2636838"/>
            <a:ext cx="9953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insecticide-biologique-b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555" r="10483"/>
          <a:stretch>
            <a:fillRect/>
          </a:stretch>
        </p:blipFill>
        <p:spPr bwMode="auto">
          <a:xfrm>
            <a:off x="7648575" y="0"/>
            <a:ext cx="1495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9" descr="i?id=520841883-0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0222" r="19333"/>
          <a:stretch>
            <a:fillRect/>
          </a:stretch>
        </p:blipFill>
        <p:spPr bwMode="auto">
          <a:xfrm>
            <a:off x="7940675" y="4868863"/>
            <a:ext cx="12033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080375" cy="366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Создание </a:t>
            </a:r>
            <a:r>
              <a:rPr lang="ru-RU" sz="2400" dirty="0" err="1"/>
              <a:t>трансгенных</a:t>
            </a:r>
            <a:r>
              <a:rPr lang="ru-RU" sz="2400" dirty="0"/>
              <a:t> растений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586163" y="2198105"/>
            <a:ext cx="5445541" cy="200419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sz="1400" b="1" dirty="0" smtClean="0">
                <a:cs typeface="Tahoma" pitchFamily="34" charset="0"/>
              </a:rPr>
              <a:t>α</a:t>
            </a:r>
            <a:r>
              <a:rPr lang="ru-RU" sz="1400" b="1" dirty="0" smtClean="0"/>
              <a:t>-ИСПОЛЬЗОВАНИЕ АГРОБАКТЕРИИ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l-GR" sz="1400" b="1" dirty="0" smtClean="0">
                <a:cs typeface="Tahoma" pitchFamily="34" charset="0"/>
              </a:rPr>
              <a:t>β</a:t>
            </a:r>
            <a:r>
              <a:rPr lang="ru-RU" sz="1400" b="1" dirty="0" smtClean="0"/>
              <a:t>-ИСПОЛЬЗОВАНИЕ "ДНК-ПУШКИ"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1- ВВЕДЕНИЕ ДНК В ПЛАЗМИДУ БАКТЕРИИ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2- ПЕРЕНОС</a:t>
            </a:r>
            <a:r>
              <a:rPr lang="ru-RU" sz="1400" dirty="0" smtClean="0"/>
              <a:t> </a:t>
            </a:r>
            <a:r>
              <a:rPr lang="ru-RU" sz="1400" b="1" dirty="0" smtClean="0"/>
              <a:t>ДНК В</a:t>
            </a:r>
            <a:r>
              <a:rPr lang="ru-RU" sz="1400" dirty="0" smtClean="0"/>
              <a:t> </a:t>
            </a:r>
            <a:r>
              <a:rPr lang="ru-RU" sz="1400" b="1" dirty="0" smtClean="0"/>
              <a:t>КЛЕТКУ РАСТЕНИЯ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3- ВСТРАИВАНИЕ ДНК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4- РАЗМНОЖЕНИЕ КЛЕТОК С НОВЫМ ГЕНОМ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5- ВЫСАЖИВАНИЕ</a:t>
            </a:r>
            <a:r>
              <a:rPr lang="ru-RU" sz="1400" dirty="0" smtClean="0"/>
              <a:t> </a:t>
            </a:r>
            <a:r>
              <a:rPr lang="ru-RU" sz="1400" b="1" dirty="0" smtClean="0"/>
              <a:t>В ПОЧВУ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6- НАНЕСЕНИЕ ДНК НА МЕТАЛЛИЧЕСКИЕ ЧАСТИЦЫ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7- ОБСТРЕЛ ЧАСТИЦАМИ С ДНК</a:t>
            </a:r>
            <a:r>
              <a:rPr lang="ru-RU" sz="1400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8- РАСТИТЕЛЬНАЯ КЛЕТКА</a:t>
            </a:r>
            <a:r>
              <a:rPr lang="ru-RU" sz="1400" dirty="0" smtClean="0"/>
              <a:t> </a:t>
            </a:r>
          </a:p>
        </p:txBody>
      </p:sp>
      <p:pic>
        <p:nvPicPr>
          <p:cNvPr id="41987" name="Picture 7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645636"/>
            <a:ext cx="3486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 descr="Картинка 2 из 2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8505" r="719"/>
          <a:stretch>
            <a:fillRect/>
          </a:stretch>
        </p:blipFill>
        <p:spPr bwMode="auto">
          <a:xfrm>
            <a:off x="3635375" y="4446588"/>
            <a:ext cx="54721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95736" y="548680"/>
            <a:ext cx="6911751" cy="10969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 smtClean="0">
                <a:solidFill>
                  <a:srgbClr val="990000"/>
                </a:solidFill>
              </a:rPr>
              <a:t>Генная инженерия – комплекс методов и приемов, обеспечивающих направленное изменение последовательных свойств организма путем прямого переноса или воздействия на гены, определяющие тот или иной признак.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80375" cy="79238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Свойства </a:t>
            </a:r>
            <a:r>
              <a:rPr lang="ru-RU" sz="4000" dirty="0" err="1"/>
              <a:t>трансгенных</a:t>
            </a:r>
            <a:r>
              <a:rPr lang="ru-RU" sz="4000" dirty="0"/>
              <a:t> растений</a:t>
            </a:r>
          </a:p>
        </p:txBody>
      </p:sp>
      <p:pic>
        <p:nvPicPr>
          <p:cNvPr id="43010" name="Picture 5" descr="Bacill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197" y="1052736"/>
            <a:ext cx="70564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963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/>
              <a:t>1. </a:t>
            </a:r>
            <a:r>
              <a:rPr lang="ru-RU" sz="2400" i="1" dirty="0" smtClean="0"/>
              <a:t>Регламентирование содержания </a:t>
            </a:r>
            <a:r>
              <a:rPr lang="ru-RU" sz="2400" i="1" dirty="0" err="1"/>
              <a:t>токсикантов</a:t>
            </a:r>
            <a:r>
              <a:rPr lang="ru-RU" sz="3200" dirty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856662" cy="136842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660066"/>
                </a:solidFill>
              </a:rPr>
              <a:t>Современное состояние окружающей среды характеризуется колоссальным антропогенным загрязнением.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2636838"/>
            <a:ext cx="8856663" cy="3960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2562" tIns="46038" rIns="182562" bIns="46038"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Виды неблагоприятных эффектов:</a:t>
            </a:r>
          </a:p>
          <a:p>
            <a:pPr>
              <a:defRPr/>
            </a:pPr>
            <a:r>
              <a:rPr lang="ru-RU" sz="2400" dirty="0" smtClean="0"/>
              <a:t>канцерогенный;</a:t>
            </a:r>
          </a:p>
          <a:p>
            <a:pPr>
              <a:defRPr/>
            </a:pPr>
            <a:r>
              <a:rPr lang="ru-RU" sz="2400" dirty="0" smtClean="0"/>
              <a:t>мутагенный;</a:t>
            </a:r>
          </a:p>
          <a:p>
            <a:pPr>
              <a:defRPr/>
            </a:pPr>
            <a:r>
              <a:rPr lang="ru-RU" sz="2400" dirty="0" err="1" smtClean="0"/>
              <a:t>иммуннотоксичный</a:t>
            </a:r>
            <a:r>
              <a:rPr lang="ru-RU" sz="2400" dirty="0" smtClean="0"/>
              <a:t>;</a:t>
            </a:r>
          </a:p>
          <a:p>
            <a:pPr>
              <a:defRPr/>
            </a:pPr>
            <a:r>
              <a:rPr lang="ru-RU" sz="2400" dirty="0" smtClean="0"/>
              <a:t>аллергенный;</a:t>
            </a:r>
          </a:p>
          <a:p>
            <a:pPr>
              <a:defRPr/>
            </a:pPr>
            <a:r>
              <a:rPr lang="ru-RU" sz="2400" dirty="0" err="1" smtClean="0"/>
              <a:t>эмбриотоксичный</a:t>
            </a:r>
            <a:r>
              <a:rPr lang="ru-RU" sz="2400" dirty="0" smtClean="0"/>
              <a:t>;</a:t>
            </a:r>
          </a:p>
          <a:p>
            <a:pPr>
              <a:defRPr/>
            </a:pPr>
            <a:r>
              <a:rPr lang="ru-RU" sz="2400" dirty="0" smtClean="0"/>
              <a:t>тератогенный.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100" i="1" dirty="0" smtClean="0">
              <a:solidFill>
                <a:srgbClr val="660066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660066"/>
                </a:solidFill>
              </a:rPr>
              <a:t>В этой связи вопрос о необходимости регламентирования </a:t>
            </a:r>
            <a:r>
              <a:rPr lang="ru-RU" sz="2400" i="1" dirty="0" err="1" smtClean="0">
                <a:solidFill>
                  <a:srgbClr val="660066"/>
                </a:solidFill>
              </a:rPr>
              <a:t>поллютантов</a:t>
            </a:r>
            <a:r>
              <a:rPr lang="ru-RU" sz="2400" i="1" dirty="0" smtClean="0">
                <a:solidFill>
                  <a:srgbClr val="660066"/>
                </a:solidFill>
              </a:rPr>
              <a:t> становится очевидным и необходимым.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626225"/>
          </a:xfrm>
          <a:gradFill>
            <a:gsLst>
              <a:gs pos="0">
                <a:schemeClr val="bg1">
                  <a:lumMod val="46000"/>
                  <a:lumOff val="54000"/>
                  <a:alpha val="23000"/>
                </a:schemeClr>
              </a:gs>
              <a:gs pos="100000">
                <a:schemeClr val="bg2"/>
              </a:gs>
            </a:gsLst>
            <a:lin ang="0" scaled="1"/>
          </a:gradFill>
        </p:spPr>
        <p:txBody>
          <a:bodyPr/>
          <a:lstStyle/>
          <a:p>
            <a:pPr marL="0" indent="452438" eaLnBrk="1" hangingPunct="1">
              <a:buFont typeface="Wingdings" pitchFamily="2" charset="2"/>
              <a:buNone/>
              <a:defRPr/>
            </a:pPr>
            <a:r>
              <a:rPr lang="ru-RU" sz="2200" dirty="0" smtClean="0"/>
              <a:t>Нормирование </a:t>
            </a:r>
            <a:r>
              <a:rPr lang="ru-RU" sz="2200" dirty="0"/>
              <a:t>действия загрязнителей должно базироваться не только на </a:t>
            </a:r>
            <a:r>
              <a:rPr lang="ru-RU" sz="2200" dirty="0" smtClean="0"/>
              <a:t>константе негативного </a:t>
            </a:r>
            <a:r>
              <a:rPr lang="ru-RU" sz="2200" dirty="0"/>
              <a:t>действия данных факторов, сколько на </a:t>
            </a:r>
            <a:r>
              <a:rPr lang="ru-RU" sz="2200" dirty="0" smtClean="0"/>
              <a:t>определении </a:t>
            </a:r>
            <a:r>
              <a:rPr lang="ru-RU" sz="2200" dirty="0"/>
              <a:t>верхних и нижних границ допустимого воздействия, в пределах которых еще осуществляется </a:t>
            </a:r>
            <a:r>
              <a:rPr lang="ru-RU" sz="2200" dirty="0" err="1"/>
              <a:t>саморегуляция</a:t>
            </a:r>
            <a:r>
              <a:rPr lang="ru-RU" sz="2200" dirty="0"/>
              <a:t> организма, т.е.  на выявлении его приспособительных возможностей.</a:t>
            </a:r>
          </a:p>
          <a:p>
            <a:pPr marL="0" indent="452438" eaLnBrk="1" hangingPunct="1">
              <a:buFont typeface="Wingdings" pitchFamily="2" charset="2"/>
              <a:buNone/>
              <a:defRPr/>
            </a:pPr>
            <a:endParaRPr lang="ru-RU" sz="2200" dirty="0" smtClean="0"/>
          </a:p>
          <a:p>
            <a:pPr marL="0" indent="452438" eaLnBrk="1" hangingPunct="1">
              <a:buFont typeface="Wingdings" pitchFamily="2" charset="2"/>
              <a:buNone/>
              <a:defRPr/>
            </a:pPr>
            <a:r>
              <a:rPr lang="ru-RU" sz="2200" i="1" dirty="0" smtClean="0">
                <a:solidFill>
                  <a:srgbClr val="C00000"/>
                </a:solidFill>
              </a:rPr>
              <a:t>Еще в </a:t>
            </a:r>
            <a:r>
              <a:rPr lang="ru-RU" sz="2200" i="1" dirty="0">
                <a:solidFill>
                  <a:srgbClr val="C00000"/>
                </a:solidFill>
              </a:rPr>
              <a:t>начале ХХ в.  немецкие и американские исследователи разработали перечни пороговых концентраций для нескольких десятков наиболее распространенных промышленных  соединений.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452438" eaLnBrk="1" hangingPunct="1">
              <a:buFont typeface="Wingdings" pitchFamily="2" charset="2"/>
              <a:buNone/>
              <a:defRPr/>
            </a:pPr>
            <a:endParaRPr lang="ru-RU" sz="2200" dirty="0" smtClean="0"/>
          </a:p>
          <a:p>
            <a:pPr marL="0" indent="452438" eaLnBrk="1" hangingPunct="1">
              <a:buFont typeface="Wingdings" pitchFamily="2" charset="2"/>
              <a:buNone/>
              <a:defRPr/>
            </a:pPr>
            <a:r>
              <a:rPr lang="ru-RU" sz="2200" dirty="0" smtClean="0"/>
              <a:t>В </a:t>
            </a:r>
            <a:r>
              <a:rPr lang="ru-RU" sz="2200" dirty="0"/>
              <a:t>настоящее время уровень загрязнения окружающей среды контролируется различными нормативами, среди которых система стандартов и ГОСТов.</a:t>
            </a:r>
          </a:p>
          <a:p>
            <a:pPr marL="0" indent="452438" eaLnBrk="1" hangingPunct="1">
              <a:buFont typeface="Wingdings" pitchFamily="2" charset="2"/>
              <a:buNone/>
              <a:defRPr/>
            </a:pPr>
            <a:endParaRPr lang="ru-RU" sz="2200" dirty="0" smtClean="0"/>
          </a:p>
          <a:p>
            <a:pPr marL="0" indent="452438" eaLnBrk="1" hangingPunct="1">
              <a:buFont typeface="Wingdings" pitchFamily="2" charset="2"/>
              <a:buNone/>
              <a:defRPr/>
            </a:pPr>
            <a:r>
              <a:rPr lang="ru-RU" sz="2200" dirty="0" smtClean="0"/>
              <a:t>Так</a:t>
            </a:r>
            <a:r>
              <a:rPr lang="ru-RU" sz="2200" dirty="0"/>
              <a:t>, с 1976 г. в нашей стране действует "Система стандартов в области охра­ны природы и улучшения использования природных ресурсов. Основные положения" (ГОСТ 17.0.0, 01-76</a:t>
            </a:r>
            <a:r>
              <a:rPr lang="ru-RU" sz="2200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60350"/>
            <a:ext cx="8080375" cy="5397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/>
              <a:t>2. Виды нормирования.</a:t>
            </a:r>
            <a:r>
              <a:rPr lang="ru-RU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76700"/>
            <a:ext cx="8785225" cy="2447925"/>
          </a:xfrm>
          <a:solidFill>
            <a:srgbClr val="FFFFFF">
              <a:alpha val="52157"/>
            </a:srgb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Согласно ГОСТ 17.0.0.01-76 различают 3 вида нормирования:</a:t>
            </a:r>
          </a:p>
          <a:p>
            <a:pPr marL="0" indent="0" eaLnBrk="1" hangingPunct="1"/>
            <a:r>
              <a:rPr lang="ru-RU" sz="2400" dirty="0" smtClean="0">
                <a:solidFill>
                  <a:srgbClr val="990000"/>
                </a:solidFill>
              </a:rPr>
              <a:t> санитарно-гигиеническое;</a:t>
            </a:r>
          </a:p>
          <a:p>
            <a:pPr marL="0" indent="0" eaLnBrk="1" hangingPunct="1"/>
            <a:r>
              <a:rPr lang="ru-RU" sz="2400" dirty="0" smtClean="0">
                <a:solidFill>
                  <a:srgbClr val="990000"/>
                </a:solidFill>
              </a:rPr>
              <a:t> экологическое;</a:t>
            </a:r>
          </a:p>
          <a:p>
            <a:pPr marL="0" indent="0" eaLnBrk="1" hangingPunct="1"/>
            <a:r>
              <a:rPr lang="ru-RU" sz="2400" dirty="0" smtClean="0">
                <a:solidFill>
                  <a:srgbClr val="990000"/>
                </a:solidFill>
              </a:rPr>
              <a:t> социально-экологическое (с точки зрения нормирования условий жизнедеятельности человека).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1052513"/>
            <a:ext cx="8640763" cy="2808287"/>
          </a:xfrm>
          <a:prstGeom prst="rect">
            <a:avLst/>
          </a:prstGeom>
          <a:solidFill>
            <a:schemeClr val="accent3">
              <a:alpha val="67843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000" dirty="0"/>
              <a:t>	</a:t>
            </a:r>
            <a:r>
              <a:rPr kumimoji="0" lang="ru-RU" sz="2300" dirty="0"/>
              <a:t>В соответствии с природоохранным законодательством Российской Федерации нормирование качества окружающей природной среды производится с целью установления предельно допустимых норм воздействия, гарантирующих экологическую безопасность населения, сохранение генофонда, обеспечивающих рациональное использование и воспроизводство природных ресурсов в условиях устойчивого развития хозяйственной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11125"/>
            <a:ext cx="902335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569325" cy="14398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66"/>
                </a:solidFill>
              </a:rPr>
              <a:t>Как экологическое, так и санитарно-гигиеническое нормирование основаны на знании эффектов, оказываемых разнообразными факторами воздействия на живые организмы.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850" y="1772816"/>
            <a:ext cx="8569325" cy="647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400" dirty="0"/>
              <a:t>Одним из важных понятий в токсикологии и в нормировании является понятие </a:t>
            </a:r>
            <a:r>
              <a:rPr kumimoji="0" lang="ru-RU" sz="2400" b="1" dirty="0"/>
              <a:t>вредного вещества</a:t>
            </a:r>
            <a:r>
              <a:rPr kumimoji="0" lang="ru-RU" sz="2400" dirty="0"/>
              <a:t>.</a:t>
            </a:r>
            <a:r>
              <a:rPr kumimoji="0" lang="ru-RU" sz="2000" dirty="0"/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3850" y="2708275"/>
            <a:ext cx="8569325" cy="15128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62639" dir="2319588" algn="ctr" rotWithShape="0">
              <a:schemeClr val="tx2">
                <a:alpha val="50000"/>
              </a:schemeClr>
            </a:outerShdw>
          </a:effectLst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400" dirty="0">
                <a:solidFill>
                  <a:schemeClr val="bg1"/>
                </a:solidFill>
              </a:rPr>
              <a:t>В специальной литературе принято называть вредными все вещества, воздействие которых на биологические системы может привести к отрицательным последствиям. Кроме того, как правило, все ксенобиотики рассматривают как вредные.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95288" y="4510088"/>
            <a:ext cx="8569325" cy="2232025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>
                <a:solidFill>
                  <a:srgbClr val="660066"/>
                </a:solidFill>
              </a:rPr>
              <a:t>Нормативы, ограничивающие вредное воздействие, устанавливаются и утверждаются специально уполномоченными государственными органами в области охраны окружающей природной среды, санитарно-эпидемиологического надзора и совершенствуются по мере развития науки и техники с учетом международных стандартов.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640762" cy="6264275"/>
          </a:xfrm>
          <a:solidFill>
            <a:srgbClr val="FFFFFF">
              <a:alpha val="63137"/>
            </a:srgb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500" b="1" i="1" u="sng" dirty="0" smtClean="0">
                <a:solidFill>
                  <a:srgbClr val="660066"/>
                </a:solidFill>
              </a:rPr>
              <a:t>ПДК </a:t>
            </a:r>
            <a:r>
              <a:rPr lang="ru-RU" sz="2500" b="1" i="1" dirty="0" smtClean="0">
                <a:solidFill>
                  <a:srgbClr val="660066"/>
                </a:solidFill>
              </a:rPr>
              <a:t>- количество вредных веществ в среде, практически не влияющих на здоровье человека и благополучие его потомства.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500" b="1" i="1" u="sng" dirty="0" smtClean="0">
              <a:solidFill>
                <a:srgbClr val="660066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2400" b="1" i="1" u="sng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500" b="1" i="1" u="sng" dirty="0" smtClean="0"/>
              <a:t>ПДК химических соединений во внешней среде</a:t>
            </a:r>
            <a:r>
              <a:rPr lang="ru-RU" sz="2500" b="1" i="1" dirty="0" smtClean="0"/>
              <a:t> - такая концентрация, при воздействии которой на организм человека периодически или в течение всей жизни (прямо или опосредованно через экологические системы, а также через возможный экономический ущерб) не возникает соматических или психических заболеваний (в </a:t>
            </a:r>
            <a:r>
              <a:rPr lang="ru-RU" sz="2500" b="1" i="1" dirty="0" err="1" smtClean="0"/>
              <a:t>т.ч</a:t>
            </a:r>
            <a:r>
              <a:rPr lang="ru-RU" sz="2500" b="1" i="1" dirty="0" smtClean="0"/>
              <a:t>. скрытых и временно компенсированных) или изменений в состоянии здоровья, выходящих за пределы приспособительных физиологических реакций, обнаруживаемых современными методами сразу или в отдаленные сроки жизни настоящего и последующего поколений.</a:t>
            </a:r>
            <a:r>
              <a:rPr lang="ru-RU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5" descr="Картинка 7 из 6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8000"/>
                    </a14:imgEffect>
                    <a14:imgEffect>
                      <a14:brightnessContrast bright="34000" contrast="-5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" y="157163"/>
            <a:ext cx="8229600" cy="461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Нормативы качества воздуха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1000" y="1066800"/>
            <a:ext cx="3962400" cy="2819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dirty="0">
                <a:solidFill>
                  <a:srgbClr val="000099"/>
                </a:solidFill>
              </a:rPr>
              <a:t>     Предельно допустимая концентрация максимально разовая (</a:t>
            </a:r>
            <a:r>
              <a:rPr lang="ru-RU" altLang="ru-RU" sz="2000" b="1" i="1" dirty="0" err="1">
                <a:solidFill>
                  <a:srgbClr val="000099"/>
                </a:solidFill>
              </a:rPr>
              <a:t>ПДКм.р</a:t>
            </a:r>
            <a:r>
              <a:rPr lang="ru-RU" altLang="ru-RU" sz="2000" b="1" i="1" dirty="0">
                <a:solidFill>
                  <a:srgbClr val="000099"/>
                </a:solidFill>
              </a:rPr>
              <a:t>.</a:t>
            </a:r>
            <a:r>
              <a:rPr lang="ru-RU" altLang="ru-RU" sz="1800" dirty="0">
                <a:solidFill>
                  <a:srgbClr val="000099"/>
                </a:solidFill>
              </a:rPr>
              <a:t>)</a:t>
            </a:r>
            <a:r>
              <a:rPr lang="ru-RU" altLang="ru-RU" sz="2000" dirty="0">
                <a:solidFill>
                  <a:srgbClr val="000099"/>
                </a:solidFill>
              </a:rPr>
              <a:t> – </a:t>
            </a:r>
            <a:r>
              <a:rPr lang="ru-RU" altLang="ru-RU" sz="2000" dirty="0">
                <a:solidFill>
                  <a:srgbClr val="000099"/>
                </a:solidFill>
                <a:effectLst/>
              </a:rPr>
              <a:t>концентрация  вредного  вещества в воздухе населенных мест, не вызывающая при вдыхании в течение 20 минут рефлекторных реакций в организме человека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>
              <a:solidFill>
                <a:srgbClr val="000099"/>
              </a:solidFill>
              <a:effectLst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876800" y="990600"/>
            <a:ext cx="4038600" cy="2819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dirty="0">
                <a:solidFill>
                  <a:srgbClr val="000099"/>
                </a:solidFill>
              </a:rPr>
              <a:t>     Предельно допустимая концентрация среднесуточная (</a:t>
            </a:r>
            <a:r>
              <a:rPr lang="ru-RU" altLang="ru-RU" sz="2000" b="1" i="1" dirty="0" err="1">
                <a:solidFill>
                  <a:srgbClr val="000099"/>
                </a:solidFill>
              </a:rPr>
              <a:t>ПДКс.с</a:t>
            </a:r>
            <a:r>
              <a:rPr lang="ru-RU" altLang="ru-RU" sz="2000" b="1" i="1" dirty="0">
                <a:solidFill>
                  <a:srgbClr val="000099"/>
                </a:solidFill>
              </a:rPr>
              <a:t>.)</a:t>
            </a:r>
            <a:r>
              <a:rPr lang="ru-RU" altLang="ru-RU" sz="1800" dirty="0">
                <a:solidFill>
                  <a:srgbClr val="000099"/>
                </a:solidFill>
              </a:rPr>
              <a:t> –</a:t>
            </a:r>
            <a:r>
              <a:rPr lang="ru-RU" altLang="ru-RU" sz="2000" dirty="0">
                <a:solidFill>
                  <a:srgbClr val="000099"/>
                </a:solidFill>
              </a:rPr>
              <a:t>  </a:t>
            </a:r>
            <a:r>
              <a:rPr lang="ru-RU" altLang="ru-RU" sz="2000" dirty="0">
                <a:solidFill>
                  <a:srgbClr val="000099"/>
                </a:solidFill>
                <a:effectLst/>
              </a:rPr>
              <a:t>концентрация  вредного вещества в воздухе населенных мест, которая не должна оказывать на человека  прямого или косвенного воздействия при неограниченно долгом (годы) вдыхании.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>
              <a:solidFill>
                <a:srgbClr val="000099"/>
              </a:solidFill>
              <a:effectLst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066800" y="4038600"/>
            <a:ext cx="7391400" cy="2590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dirty="0">
                <a:solidFill>
                  <a:srgbClr val="000099"/>
                </a:solidFill>
              </a:rPr>
              <a:t>     Предельно допустимая концентрация вредного вещества в воздухе рабочей зоны (</a:t>
            </a:r>
            <a:r>
              <a:rPr lang="ru-RU" altLang="ru-RU" sz="2000" b="1" i="1" dirty="0" err="1">
                <a:solidFill>
                  <a:srgbClr val="000099"/>
                </a:solidFill>
              </a:rPr>
              <a:t>ПДКр.з</a:t>
            </a:r>
            <a:r>
              <a:rPr lang="ru-RU" altLang="ru-RU" sz="2000" b="1" i="1" dirty="0">
                <a:solidFill>
                  <a:srgbClr val="000099"/>
                </a:solidFill>
              </a:rPr>
              <a:t>.</a:t>
            </a:r>
            <a:r>
              <a:rPr lang="ru-RU" altLang="ru-RU" sz="2000" i="1" dirty="0">
                <a:solidFill>
                  <a:srgbClr val="000099"/>
                </a:solidFill>
              </a:rPr>
              <a:t>)</a:t>
            </a:r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dirty="0">
                <a:solidFill>
                  <a:srgbClr val="000099"/>
                </a:solidFill>
              </a:rPr>
              <a:t>–</a:t>
            </a:r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ru-RU" altLang="ru-RU" sz="2000" dirty="0">
                <a:solidFill>
                  <a:srgbClr val="000099"/>
                </a:solidFill>
                <a:effectLst/>
              </a:rPr>
              <a:t>концентрация, которая при ежедневной (кроме выходных дней) работе в течение 8 часов или при другой продолжительности, но не более 41 часа в неделю, на протяжении всего рабочего стажа не должна вызывать заболевания или отклонения в состоянии здоровья, обнаруживаемые современными методами исследования, в процессе работы или в отдаленные сроки жизни  настоящего и последующего  поколений.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CC"/>
      </a:dk1>
      <a:lt1>
        <a:srgbClr val="FFFFFF"/>
      </a:lt1>
      <a:dk2>
        <a:srgbClr val="000099"/>
      </a:dk2>
      <a:lt2>
        <a:srgbClr val="CCECFF"/>
      </a:lt2>
      <a:accent1>
        <a:srgbClr val="6699FF"/>
      </a:accent1>
      <a:accent2>
        <a:srgbClr val="00CCCC"/>
      </a:accent2>
      <a:accent3>
        <a:srgbClr val="FFFFFF"/>
      </a:accent3>
      <a:accent4>
        <a:srgbClr val="0000AE"/>
      </a:accent4>
      <a:accent5>
        <a:srgbClr val="B8CAFF"/>
      </a:accent5>
      <a:accent6>
        <a:srgbClr val="00B9B9"/>
      </a:accent6>
      <a:hlink>
        <a:srgbClr val="CC99FF"/>
      </a:hlink>
      <a:folHlink>
        <a:srgbClr val="66CC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CC"/>
        </a:dk1>
        <a:lt1>
          <a:srgbClr val="FFFFFF"/>
        </a:lt1>
        <a:dk2>
          <a:srgbClr val="000099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AE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1560</Words>
  <Application>Microsoft Office PowerPoint</Application>
  <PresentationFormat>Экран (4:3)</PresentationFormat>
  <Paragraphs>171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Training</vt:lpstr>
      <vt:lpstr>Формула</vt:lpstr>
      <vt:lpstr>Лекция 8. РЕГЛАМЕНТИРОВАНИЕ СОДЕРЖАНИЯ И МЕРЫ СНИЖЕНИЯ ДЕЙСТВИЯ ТОКСИКАНТОВ</vt:lpstr>
      <vt:lpstr>Вопросы: </vt:lpstr>
      <vt:lpstr>1. Регламентирование содержания токсикантов </vt:lpstr>
      <vt:lpstr>Презентация PowerPoint</vt:lpstr>
      <vt:lpstr>2. Виды нормирования.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Санитарно-гигиеническое нормирование предусматривает обоснование пороговых концентраций вещества по 6 показателям:</vt:lpstr>
      <vt:lpstr>Презентация PowerPoint</vt:lpstr>
      <vt:lpstr>Презентация PowerPoint</vt:lpstr>
      <vt:lpstr>ПРОИЗВОДСТВЕННО-ХОЗЯЙСТВЕННЫЕ   НОРМАТИВЫ</vt:lpstr>
      <vt:lpstr>Научно-техническое нормирование предполагает введение ограничений деятельности хозяйственных объектов в отношении загрязнения окружающей среды.</vt:lpstr>
      <vt:lpstr>Презентация PowerPoint</vt:lpstr>
      <vt:lpstr>3. Схема оценки почв сельскохозяйственного назначения как пример нормирования поллютантов</vt:lpstr>
      <vt:lpstr>При величине суммарного показателя Zc менее 16 почва относится к I категории загрязнения.</vt:lpstr>
      <vt:lpstr>Таблица  - Принципиальная схема оценки почв с.-х. использования по степени загрязнения химическими веществами</vt:lpstr>
      <vt:lpstr>Продолжение таблицы</vt:lpstr>
      <vt:lpstr>И еще………</vt:lpstr>
      <vt:lpstr>Грамотное использование средств химизации</vt:lpstr>
      <vt:lpstr>Экотоксикологическая роль органического вещества</vt:lpstr>
      <vt:lpstr>Внедрение достижений биотехнологии</vt:lpstr>
      <vt:lpstr>Презентация PowerPoint</vt:lpstr>
      <vt:lpstr>Создание трансгенных растений</vt:lpstr>
      <vt:lpstr>Свойства трансгенных растений</vt:lpstr>
    </vt:vector>
  </TitlesOfParts>
  <Company>stgau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РЕГЛАМЕНТИРОВАНИЕ СОДЕРЖАНИЯ И МЕРЫ СНИЖЕНИЯ ДЕЙСТВИЯ ТОКСИКАНТОВ.</dc:title>
  <dc:creator>1</dc:creator>
  <cp:lastModifiedBy>UserXP</cp:lastModifiedBy>
  <cp:revision>24</cp:revision>
  <dcterms:created xsi:type="dcterms:W3CDTF">2008-11-18T11:47:14Z</dcterms:created>
  <dcterms:modified xsi:type="dcterms:W3CDTF">2017-03-27T08:08:07Z</dcterms:modified>
</cp:coreProperties>
</file>